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8" r:id="rId1"/>
  </p:sldMasterIdLst>
  <p:sldIdLst>
    <p:sldId id="256" r:id="rId2"/>
  </p:sldIdLst>
  <p:sldSz cx="21383625" cy="3027521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50" autoAdjust="0"/>
    <p:restoredTop sz="94660"/>
  </p:normalViewPr>
  <p:slideViewPr>
    <p:cSldViewPr snapToGrid="0">
      <p:cViewPr>
        <p:scale>
          <a:sx n="50" d="100"/>
          <a:sy n="50" d="100"/>
        </p:scale>
        <p:origin x="408" y="-45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7928007-BAB4-4C2B-83D5-B099002F0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953" y="4954765"/>
            <a:ext cx="16037719" cy="10540259"/>
          </a:xfrm>
        </p:spPr>
        <p:txBody>
          <a:bodyPr anchor="b"/>
          <a:lstStyle>
            <a:lvl1pPr algn="ctr">
              <a:defRPr sz="10523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5271254-327F-402B-8ECE-60F7A3998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4209"/>
            </a:lvl1pPr>
            <a:lvl2pPr marL="801883" indent="0" algn="ctr">
              <a:buNone/>
              <a:defRPr sz="3508"/>
            </a:lvl2pPr>
            <a:lvl3pPr marL="1603766" indent="0" algn="ctr">
              <a:buNone/>
              <a:defRPr sz="3157"/>
            </a:lvl3pPr>
            <a:lvl4pPr marL="2405649" indent="0" algn="ctr">
              <a:buNone/>
              <a:defRPr sz="2806"/>
            </a:lvl4pPr>
            <a:lvl5pPr marL="3207532" indent="0" algn="ctr">
              <a:buNone/>
              <a:defRPr sz="2806"/>
            </a:lvl5pPr>
            <a:lvl6pPr marL="4009415" indent="0" algn="ctr">
              <a:buNone/>
              <a:defRPr sz="2806"/>
            </a:lvl6pPr>
            <a:lvl7pPr marL="4811298" indent="0" algn="ctr">
              <a:buNone/>
              <a:defRPr sz="2806"/>
            </a:lvl7pPr>
            <a:lvl8pPr marL="5613182" indent="0" algn="ctr">
              <a:buNone/>
              <a:defRPr sz="2806"/>
            </a:lvl8pPr>
            <a:lvl9pPr marL="6415065" indent="0" algn="ctr">
              <a:buNone/>
              <a:defRPr sz="2806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52432F9-0020-46A2-BF0A-377F8647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729F605-DDE8-4B42-8C6C-69206811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058D04B-152D-4DC5-8CC6-B27119CA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2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0A1C58B-99D0-4126-B1EA-5D7FA3038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99EF823-2D1C-40C1-95A1-E43AE8176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A15820A-563B-46BF-94DA-D762CCC55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DF2EA4A-765E-4696-8FC7-B1CFA9EEE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8349F5A-6D71-4C8E-83EF-19932338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23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09E42804-575A-4884-A8DF-EC3B6F873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5302657" y="1611875"/>
            <a:ext cx="4610844" cy="25656844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3A66D8D-A1FC-4449-8C9B-B27412F46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70124" y="1611875"/>
            <a:ext cx="13565237" cy="25656844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127B3BA-35BB-4984-B7A5-320046E1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B42104C-9D26-45BA-AF50-93995C8DA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F2B0D89-FB9A-4C7C-9550-0D8AE382F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15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EADA0B5-E7E4-4C38-B5DC-3F50C99F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88AA7FE-2329-46B9-AAED-3BEEA9D99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69F520F-74F9-4F48-9782-B4EC6C050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6A296A4-5C04-48FF-B775-74CE073AE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0A68023-1FE5-4E7C-8AE8-05F6BB8E1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80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0CD3677-1DD4-4823-A52C-B4D96DE7A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87" y="7547783"/>
            <a:ext cx="18443377" cy="12593645"/>
          </a:xfrm>
        </p:spPr>
        <p:txBody>
          <a:bodyPr anchor="b"/>
          <a:lstStyle>
            <a:lvl1pPr>
              <a:defRPr sz="10523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3220A00-222E-4AA9-B9B9-816D1BBE1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8987" y="20260569"/>
            <a:ext cx="18443377" cy="6622701"/>
          </a:xfrm>
        </p:spPr>
        <p:txBody>
          <a:bodyPr/>
          <a:lstStyle>
            <a:lvl1pPr marL="0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1pPr>
            <a:lvl2pPr marL="801883" indent="0">
              <a:buNone/>
              <a:defRPr sz="3508">
                <a:solidFill>
                  <a:schemeClr val="tx1">
                    <a:tint val="75000"/>
                  </a:schemeClr>
                </a:solidFill>
              </a:defRPr>
            </a:lvl2pPr>
            <a:lvl3pPr marL="1603766" indent="0">
              <a:buNone/>
              <a:defRPr sz="3157">
                <a:solidFill>
                  <a:schemeClr val="tx1">
                    <a:tint val="75000"/>
                  </a:schemeClr>
                </a:solidFill>
              </a:defRPr>
            </a:lvl3pPr>
            <a:lvl4pPr marL="2405649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4pPr>
            <a:lvl5pPr marL="320753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5pPr>
            <a:lvl6pPr marL="400941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6pPr>
            <a:lvl7pPr marL="4811298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7pPr>
            <a:lvl8pPr marL="561318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8pPr>
            <a:lvl9pPr marL="641506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3E0E299-A07B-48D4-A193-D354B74CE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C3748B3-0BA1-4F3A-B35E-B4F07D5F3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4D0765F-2490-4DEF-A727-0FBF462CC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152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E4170E8-B823-4B24-A564-9AF27A84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D2F2B2D-338B-4D15-8F1D-6D99A940F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571FAEE-B780-4164-8CD4-08254D996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7715B04-839D-4037-92F8-6B80EBAEE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E27478C-530E-4E27-837F-99A3B2275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F27083D-4569-4534-B8E0-C4158EF71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64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08EA588-98D0-4327-BEA8-9F5A03FA7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09" y="1611877"/>
            <a:ext cx="18443377" cy="5851808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622B731-85B1-4954-B992-2BF20798E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2910" y="7421634"/>
            <a:ext cx="9046275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DDBB1F8-078A-40B4-80D6-053A1621A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2910" y="11058863"/>
            <a:ext cx="9046275" cy="16265921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0050F62-746E-4057-9D6D-EE9F3C581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825460" y="7421634"/>
            <a:ext cx="9090826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7CEAE8B7-35AE-4330-B825-4F7B00C6F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825460" y="11058863"/>
            <a:ext cx="9090826" cy="16265921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DB4FE06D-96C4-41F1-9E9A-788E55CCC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46B1BF3-7C77-481B-AC32-B45A57A04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7E88FF6B-D817-4652-9A08-9E247881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21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11E8902-00EC-41DA-A423-8C237D11E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D7260803-E93B-4CD9-B7F2-48727239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CDFE964-4D87-4E93-B6F0-3F5297724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B8B709F4-BDFC-49C0-9608-9C5658C62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23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C72864C0-8E04-4408-B145-6A306084F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61A6B26F-7A9B-4EB4-89D8-AC7556B71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96A2285-BB0E-4CE1-8CC8-0C3AB958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49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4216C1A-E2EB-4D30-B487-3A6390CA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0821280-F391-4D1E-86B7-8F4AC4149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>
              <a:defRPr sz="5612"/>
            </a:lvl1pPr>
            <a:lvl2pPr>
              <a:defRPr sz="4911"/>
            </a:lvl2pPr>
            <a:lvl3pPr>
              <a:defRPr sz="4209"/>
            </a:lvl3pPr>
            <a:lvl4pPr>
              <a:defRPr sz="3508"/>
            </a:lvl4pPr>
            <a:lvl5pPr>
              <a:defRPr sz="3508"/>
            </a:lvl5pPr>
            <a:lvl6pPr>
              <a:defRPr sz="3508"/>
            </a:lvl6pPr>
            <a:lvl7pPr>
              <a:defRPr sz="3508"/>
            </a:lvl7pPr>
            <a:lvl8pPr>
              <a:defRPr sz="3508"/>
            </a:lvl8pPr>
            <a:lvl9pPr>
              <a:defRPr sz="3508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660CD27-148C-41A7-B238-BD48028F5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141D5D6-CCBF-4466-81B9-442F4FAFD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2B80DC5-7606-4C1E-93D6-F982D7E08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9666FEF-354F-4B8D-B74A-366602FE2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23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DD1BC81-1BFF-4073-B381-800ABA5D6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E432471A-5ED7-4CC2-ACA5-BAC39814C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 marL="0" indent="0">
              <a:buNone/>
              <a:defRPr sz="5612"/>
            </a:lvl1pPr>
            <a:lvl2pPr marL="801883" indent="0">
              <a:buNone/>
              <a:defRPr sz="4911"/>
            </a:lvl2pPr>
            <a:lvl3pPr marL="1603766" indent="0">
              <a:buNone/>
              <a:defRPr sz="4209"/>
            </a:lvl3pPr>
            <a:lvl4pPr marL="2405649" indent="0">
              <a:buNone/>
              <a:defRPr sz="3508"/>
            </a:lvl4pPr>
            <a:lvl5pPr marL="3207532" indent="0">
              <a:buNone/>
              <a:defRPr sz="3508"/>
            </a:lvl5pPr>
            <a:lvl6pPr marL="4009415" indent="0">
              <a:buNone/>
              <a:defRPr sz="3508"/>
            </a:lvl6pPr>
            <a:lvl7pPr marL="4811298" indent="0">
              <a:buNone/>
              <a:defRPr sz="3508"/>
            </a:lvl7pPr>
            <a:lvl8pPr marL="5613182" indent="0">
              <a:buNone/>
              <a:defRPr sz="3508"/>
            </a:lvl8pPr>
            <a:lvl9pPr marL="6415065" indent="0">
              <a:buNone/>
              <a:defRPr sz="3508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41CEB88-0DD3-456A-8179-8A9972E20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176BE4C-1B39-467C-A25A-0B031A10F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CE538AA-0D8F-4D49-94A4-62DFCBC3D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18E03E3-D22E-4CE1-BB5C-C69C3DF03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8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92143703-7736-41E7-A4CD-13E7EED18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124" y="1611877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903DBE76-448B-44DA-987B-975AC76AF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15AE4C6-773D-4B32-9BBA-62AADDD97D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70124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2DE85EC-CEF8-4909-9CD5-3D69D17A7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83326" y="28060639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C9C5BAF-63B7-42AD-B37A-1F31C2CB0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102185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5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txStyles>
    <p:titleStyle>
      <a:lvl1pPr algn="l" defTabSz="1603766" rtl="0" eaLnBrk="1" latinLnBrk="0" hangingPunct="1">
        <a:lnSpc>
          <a:spcPct val="90000"/>
        </a:lnSpc>
        <a:spcBef>
          <a:spcPct val="0"/>
        </a:spcBef>
        <a:buNone/>
        <a:defRPr sz="77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0942" indent="-400942" algn="l" defTabSz="1603766" rtl="0" eaLnBrk="1" latinLnBrk="0" hangingPunct="1">
        <a:lnSpc>
          <a:spcPct val="90000"/>
        </a:lnSpc>
        <a:spcBef>
          <a:spcPts val="1754"/>
        </a:spcBef>
        <a:buFont typeface="Arial" panose="020B0604020202020204" pitchFamily="34" charset="0"/>
        <a:buChar char="•"/>
        <a:defRPr sz="4911" kern="1200">
          <a:solidFill>
            <a:schemeClr val="tx1"/>
          </a:solidFill>
          <a:latin typeface="+mn-lt"/>
          <a:ea typeface="+mn-ea"/>
          <a:cs typeface="+mn-cs"/>
        </a:defRPr>
      </a:lvl1pPr>
      <a:lvl2pPr marL="1202825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004708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806591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608474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410357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5212240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6014123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816006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1pPr>
      <a:lvl2pPr marL="801883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2pPr>
      <a:lvl3pPr marL="1603766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3pPr>
      <a:lvl4pPr marL="2405649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20753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00941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4811298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561318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41506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7E4734-EFE2-4D48-87A3-4604161E641D}"/>
              </a:ext>
            </a:extLst>
          </p:cNvPr>
          <p:cNvSpPr txBox="1"/>
          <p:nvPr/>
        </p:nvSpPr>
        <p:spPr>
          <a:xfrm>
            <a:off x="493302" y="496680"/>
            <a:ext cx="20337108" cy="163121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r-TR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</a:t>
            </a:r>
            <a:r>
              <a:rPr lang="tr-TR" sz="10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Potato</a:t>
            </a:r>
            <a:r>
              <a:rPr lang="tr-TR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Integrated Technologies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A2F4E9-F3C7-434A-BF74-8DEB06A7443E}"/>
              </a:ext>
            </a:extLst>
          </p:cNvPr>
          <p:cNvSpPr txBox="1"/>
          <p:nvPr/>
        </p:nvSpPr>
        <p:spPr>
          <a:xfrm>
            <a:off x="525268" y="2454068"/>
            <a:ext cx="20305142" cy="286232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tr-TR" sz="3600" dirty="0"/>
              <a:t>PITECH (Potato Integrated Technologies) was</a:t>
            </a:r>
            <a:r>
              <a:rPr lang="en-US" sz="3600" dirty="0"/>
              <a:t> </a:t>
            </a:r>
            <a:r>
              <a:rPr lang="tr-TR" sz="3600" dirty="0"/>
              <a:t>founded</a:t>
            </a:r>
            <a:r>
              <a:rPr lang="en-US" sz="3600" dirty="0"/>
              <a:t> </a:t>
            </a:r>
            <a:r>
              <a:rPr lang="tr-TR" sz="3600" dirty="0"/>
              <a:t>in 2018 with</a:t>
            </a:r>
            <a:r>
              <a:rPr lang="en-US" sz="3600" dirty="0"/>
              <a:t> five shareholders </a:t>
            </a:r>
            <a:r>
              <a:rPr lang="tr-TR" sz="3600" dirty="0"/>
              <a:t>from different </a:t>
            </a:r>
            <a:r>
              <a:rPr lang="en-US" sz="3600" dirty="0"/>
              <a:t>backgrounds.</a:t>
            </a:r>
            <a:r>
              <a:rPr lang="tr-TR" sz="3600" dirty="0"/>
              <a:t> As PITECH engineers our aim is to </a:t>
            </a:r>
            <a:r>
              <a:rPr lang="en-US" sz="3600" dirty="0"/>
              <a:t>build a robot that we can control from a distance up to at least 30 meter</a:t>
            </a:r>
            <a:r>
              <a:rPr lang="tr-TR" sz="3600" dirty="0"/>
              <a:t> </a:t>
            </a:r>
            <a:r>
              <a:rPr lang="tr-TR" sz="3600" dirty="0" err="1"/>
              <a:t>indoor</a:t>
            </a:r>
            <a:r>
              <a:rPr lang="tr-TR" sz="3600" dirty="0"/>
              <a:t> </a:t>
            </a:r>
            <a:r>
              <a:rPr lang="en-US" sz="3600" dirty="0"/>
              <a:t>with a remote controller.</a:t>
            </a:r>
            <a:r>
              <a:rPr lang="tr-TR" sz="3600" dirty="0"/>
              <a:t> This robot tries to score within a playfield in its opponent’s goal and defend its </a:t>
            </a:r>
            <a:r>
              <a:rPr lang="tr-TR" sz="3600" dirty="0" err="1"/>
              <a:t>own</a:t>
            </a:r>
            <a:r>
              <a:rPr lang="tr-TR" sz="3600" dirty="0"/>
              <a:t> </a:t>
            </a:r>
            <a:r>
              <a:rPr lang="tr-TR" sz="3600" dirty="0" err="1"/>
              <a:t>goal</a:t>
            </a:r>
            <a:r>
              <a:rPr lang="tr-TR" sz="3600" dirty="0"/>
              <a:t> </a:t>
            </a:r>
            <a:r>
              <a:rPr lang="tr-TR" sz="3600" dirty="0" err="1"/>
              <a:t>with</a:t>
            </a:r>
            <a:r>
              <a:rPr lang="en-US" sz="3600" dirty="0"/>
              <a:t>out actually monitoring the play-field with naked eye. It transfers the ball to opponent’s half-field in less than 20 seconds without grasping, scooping or carrying the ball.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903181-270D-4C11-8C70-53102CB42AB2}"/>
              </a:ext>
            </a:extLst>
          </p:cNvPr>
          <p:cNvGrpSpPr/>
          <p:nvPr/>
        </p:nvGrpSpPr>
        <p:grpSpPr>
          <a:xfrm>
            <a:off x="543652" y="5391762"/>
            <a:ext cx="5701021" cy="2990592"/>
            <a:chOff x="404812" y="4798367"/>
            <a:chExt cx="8001769" cy="299059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28C2A4-01AD-4BAE-9EA9-E560AFCA42EC}"/>
                </a:ext>
              </a:extLst>
            </p:cNvPr>
            <p:cNvSpPr txBox="1"/>
            <p:nvPr/>
          </p:nvSpPr>
          <p:spPr>
            <a:xfrm>
              <a:off x="404812" y="5388302"/>
              <a:ext cx="8001769" cy="2400657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tr-TR" sz="3000" dirty="0"/>
                <a:t>Fatma Nur Arabacı </a:t>
              </a:r>
              <a:r>
                <a:rPr lang="tr-TR" sz="3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- </a:t>
              </a:r>
              <a:r>
                <a:rPr lang="en-US" sz="3000" i="1" dirty="0"/>
                <a:t>C</a:t>
              </a:r>
              <a:r>
                <a:rPr lang="tr-TR" sz="3000" i="1" dirty="0"/>
                <a:t>EO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/>
                <a:t>Furkan Bahadır ELİK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TO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İrem</a:t>
              </a:r>
              <a:r>
                <a:rPr lang="en-US" sz="3000" dirty="0"/>
                <a:t> COŞKUN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OO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Berkay</a:t>
              </a:r>
              <a:r>
                <a:rPr lang="en-US" sz="3000" dirty="0"/>
                <a:t> GÖKSU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MO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Aycan</a:t>
              </a:r>
              <a:r>
                <a:rPr lang="en-US" sz="3000" dirty="0"/>
                <a:t> BEYENİR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FO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E4A5B2-9D73-4109-B8D0-EC81F517FD2E}"/>
                </a:ext>
              </a:extLst>
            </p:cNvPr>
            <p:cNvSpPr/>
            <p:nvPr/>
          </p:nvSpPr>
          <p:spPr>
            <a:xfrm>
              <a:off x="404812" y="4798367"/>
              <a:ext cx="8001769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SHAREHOLDERS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7FB8FD5-A6A0-4308-AEC1-7A3A55EFD7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365928"/>
              </p:ext>
            </p:extLst>
          </p:nvPr>
        </p:nvGraphicFramePr>
        <p:xfrm>
          <a:off x="543652" y="8527493"/>
          <a:ext cx="5701021" cy="48463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5701021">
                  <a:extLst>
                    <a:ext uri="{9D8B030D-6E8A-4147-A177-3AD203B41FA5}">
                      <a16:colId xmlns:a16="http://schemas.microsoft.com/office/drawing/2014/main" val="1698945802"/>
                    </a:ext>
                  </a:extLst>
                </a:gridCol>
              </a:tblGrid>
              <a:tr h="46440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DELIVERABLES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6225196"/>
                  </a:ext>
                </a:extLst>
              </a:tr>
              <a:tr h="4179600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Potato Robot</a:t>
                      </a:r>
                      <a:endParaRPr lang="tr-TR" sz="30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Controller Unit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Li-Po Battery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Game Field Walls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Balls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Dummy Robot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Manu</a:t>
                      </a:r>
                      <a:r>
                        <a:rPr lang="tr-TR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2-year Warranty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Software Pack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58691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DCD66C5-4B9B-419E-9DE1-B2B00F55FCA2}"/>
              </a:ext>
            </a:extLst>
          </p:cNvPr>
          <p:cNvSpPr txBox="1"/>
          <p:nvPr/>
        </p:nvSpPr>
        <p:spPr>
          <a:xfrm>
            <a:off x="13521" y="29616426"/>
            <a:ext cx="12955425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bs-Latn-BA" sz="3600" dirty="0"/>
              <a:t>Special Thanks </a:t>
            </a:r>
            <a:r>
              <a:rPr lang="tr-TR" sz="3600" dirty="0"/>
              <a:t>t</a:t>
            </a:r>
            <a:r>
              <a:rPr lang="bs-Latn-BA" sz="3600" dirty="0"/>
              <a:t>o</a:t>
            </a:r>
            <a:r>
              <a:rPr lang="tr-TR" sz="3600" dirty="0"/>
              <a:t> our Supervisor </a:t>
            </a:r>
            <a:r>
              <a:rPr lang="tr-T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Arzu Tuncay KOÇ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8B918E-6D1F-425D-AE38-9455FF182103}"/>
              </a:ext>
            </a:extLst>
          </p:cNvPr>
          <p:cNvGrpSpPr/>
          <p:nvPr/>
        </p:nvGrpSpPr>
        <p:grpSpPr>
          <a:xfrm>
            <a:off x="516783" y="13671191"/>
            <a:ext cx="5701021" cy="2067263"/>
            <a:chOff x="404812" y="4798367"/>
            <a:chExt cx="9417614" cy="206726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757E68-7674-4C0C-A2E2-79F201C73078}"/>
                </a:ext>
              </a:extLst>
            </p:cNvPr>
            <p:cNvSpPr txBox="1"/>
            <p:nvPr/>
          </p:nvSpPr>
          <p:spPr>
            <a:xfrm>
              <a:off x="404812" y="5388302"/>
              <a:ext cx="9417614" cy="1477328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User friendly control module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Fast-learning curve for the user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Wide field of view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821B45-53AD-4AF1-8A91-28EC6505A9B6}"/>
                </a:ext>
              </a:extLst>
            </p:cNvPr>
            <p:cNvSpPr/>
            <p:nvPr/>
          </p:nvSpPr>
          <p:spPr>
            <a:xfrm>
              <a:off x="404812" y="4798367"/>
              <a:ext cx="9417614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OUTSTANDING FEATURES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8" name="İçerik Yer Tutucusu 9">
            <a:extLst>
              <a:ext uri="{FF2B5EF4-FFF2-40B4-BE49-F238E27FC236}">
                <a16:creationId xmlns:a16="http://schemas.microsoft.com/office/drawing/2014/main" id="{0D15F750-29AF-4DB0-AD53-205679FC1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0725538"/>
              </p:ext>
            </p:extLst>
          </p:nvPr>
        </p:nvGraphicFramePr>
        <p:xfrm>
          <a:off x="14081076" y="6089856"/>
          <a:ext cx="6767718" cy="10222103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4265918">
                  <a:extLst>
                    <a:ext uri="{9D8B030D-6E8A-4147-A177-3AD203B41FA5}">
                      <a16:colId xmlns:a16="http://schemas.microsoft.com/office/drawing/2014/main" val="4286130752"/>
                    </a:ext>
                  </a:extLst>
                </a:gridCol>
                <a:gridCol w="619432">
                  <a:extLst>
                    <a:ext uri="{9D8B030D-6E8A-4147-A177-3AD203B41FA5}">
                      <a16:colId xmlns:a16="http://schemas.microsoft.com/office/drawing/2014/main" val="3989257401"/>
                    </a:ext>
                  </a:extLst>
                </a:gridCol>
                <a:gridCol w="1882368">
                  <a:extLst>
                    <a:ext uri="{9D8B030D-6E8A-4147-A177-3AD203B41FA5}">
                      <a16:colId xmlns:a16="http://schemas.microsoft.com/office/drawing/2014/main" val="104283066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Materials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Cost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504033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DC Motor with Gearbox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96787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L298N Motor Driver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$1.5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906493"/>
                  </a:ext>
                </a:extLst>
              </a:tr>
              <a:tr h="476885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Push-Pull Solenoid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33838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Uno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6044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Mega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8681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FPV Drone Kit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793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NRF24L01+PA+LNA SMA 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3841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Joystick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$0.50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065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LCD screen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98709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900 mA</a:t>
                      </a:r>
                      <a:r>
                        <a:rPr lang="tr-TR" sz="3000" b="0" dirty="0">
                          <a:effectLst/>
                        </a:rPr>
                        <a:t>h</a:t>
                      </a:r>
                      <a:r>
                        <a:rPr lang="en-US" sz="3000" b="0" dirty="0">
                          <a:effectLst/>
                        </a:rPr>
                        <a:t> 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07395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1350 mA</a:t>
                      </a:r>
                      <a:r>
                        <a:rPr lang="tr-TR" sz="3000" b="0">
                          <a:effectLst/>
                        </a:rPr>
                        <a:t>h</a:t>
                      </a:r>
                      <a:r>
                        <a:rPr lang="en-US" sz="3000" b="0">
                          <a:effectLst/>
                        </a:rPr>
                        <a:t> </a:t>
                      </a:r>
                      <a:r>
                        <a:rPr lang="en-US" sz="3000" b="0" dirty="0">
                          <a:effectLst/>
                        </a:rPr>
                        <a:t>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$18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32754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Buck Converter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06262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Plexiglass Chassis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9688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Standard Wheels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7264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 Wheel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54831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Cables &amp; Connectors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01196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Structural connections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$3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96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Dummy Robot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1934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$0.25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28174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Play Field Walls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75271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Total: 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dirty="0">
                          <a:effectLst/>
                        </a:rPr>
                        <a:t>$</a:t>
                      </a:r>
                      <a:r>
                        <a:rPr lang="en-US" sz="3000" b="0" dirty="0">
                          <a:effectLst/>
                        </a:rPr>
                        <a:t>189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654190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9EBE0416-E31E-4B53-AC12-D71A61CF3F0B}"/>
              </a:ext>
            </a:extLst>
          </p:cNvPr>
          <p:cNvSpPr/>
          <p:nvPr/>
        </p:nvSpPr>
        <p:spPr>
          <a:xfrm>
            <a:off x="14081076" y="5420394"/>
            <a:ext cx="6767719" cy="58993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BUDGET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20" name="Tablo 12">
            <a:extLst>
              <a:ext uri="{FF2B5EF4-FFF2-40B4-BE49-F238E27FC236}">
                <a16:creationId xmlns:a16="http://schemas.microsoft.com/office/drawing/2014/main" id="{A01F7DAA-8BF2-43E2-868A-818554317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63974"/>
              </p:ext>
            </p:extLst>
          </p:nvPr>
        </p:nvGraphicFramePr>
        <p:xfrm>
          <a:off x="428293" y="17164289"/>
          <a:ext cx="8420740" cy="510463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482862">
                  <a:extLst>
                    <a:ext uri="{9D8B030D-6E8A-4147-A177-3AD203B41FA5}">
                      <a16:colId xmlns:a16="http://schemas.microsoft.com/office/drawing/2014/main" val="2091407129"/>
                    </a:ext>
                  </a:extLst>
                </a:gridCol>
                <a:gridCol w="2937878">
                  <a:extLst>
                    <a:ext uri="{9D8B030D-6E8A-4147-A177-3AD203B41FA5}">
                      <a16:colId xmlns:a16="http://schemas.microsoft.com/office/drawing/2014/main" val="22875927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Telecontroller</a:t>
                      </a: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</a:rPr>
                        <a:t> Side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24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Physical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850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Size (width x height x length)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kern="1200" dirty="0">
                          <a:effectLst/>
                        </a:rPr>
                        <a:t>15 x 15 x 37 cm</a:t>
                      </a: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0501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Weight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kern="1200">
                          <a:effectLst/>
                        </a:rPr>
                        <a:t>560 gr</a:t>
                      </a: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202644"/>
                  </a:ext>
                </a:extLst>
              </a:tr>
              <a:tr h="10820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Power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124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Idle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25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Max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8.03 W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177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 Time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effectLst/>
                        </a:rPr>
                        <a:t>36 min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603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301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Screen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>
                          <a:effectLst/>
                        </a:rPr>
                        <a:t>800*480</a:t>
                      </a: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867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Command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8 bit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266986"/>
                  </a:ext>
                </a:extLst>
              </a:tr>
            </a:tbl>
          </a:graphicData>
        </a:graphic>
      </p:graphicFrame>
      <p:graphicFrame>
        <p:nvGraphicFramePr>
          <p:cNvPr id="21" name="Tablo 13">
            <a:extLst>
              <a:ext uri="{FF2B5EF4-FFF2-40B4-BE49-F238E27FC236}">
                <a16:creationId xmlns:a16="http://schemas.microsoft.com/office/drawing/2014/main" id="{7855C1D6-13C7-413C-B490-684ECD183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410515"/>
              </p:ext>
            </p:extLst>
          </p:nvPr>
        </p:nvGraphicFramePr>
        <p:xfrm>
          <a:off x="12772103" y="17182235"/>
          <a:ext cx="7988200" cy="556869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383598">
                  <a:extLst>
                    <a:ext uri="{9D8B030D-6E8A-4147-A177-3AD203B41FA5}">
                      <a16:colId xmlns:a16="http://schemas.microsoft.com/office/drawing/2014/main" val="434215993"/>
                    </a:ext>
                  </a:extLst>
                </a:gridCol>
                <a:gridCol w="2604602">
                  <a:extLst>
                    <a:ext uri="{9D8B030D-6E8A-4147-A177-3AD203B41FA5}">
                      <a16:colId xmlns:a16="http://schemas.microsoft.com/office/drawing/2014/main" val="23322700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Robot</a:t>
                      </a:r>
                      <a:r>
                        <a:rPr lang="tr-TR" sz="3000" b="1" dirty="0">
                          <a:effectLst/>
                        </a:rPr>
                        <a:t> Side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 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743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Physical </a:t>
                      </a:r>
                      <a:r>
                        <a:rPr lang="en-US" sz="3000" b="0" kern="1200" dirty="0">
                          <a:effectLst/>
                        </a:rPr>
                        <a:t>specifications</a:t>
                      </a:r>
                      <a:endParaRPr lang="tr-TR" sz="3000" b="0" kern="1200" dirty="0">
                        <a:effectLst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280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Height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27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715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Diameter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28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7104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Weight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1710 gr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71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Power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918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Idle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5.63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544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18.83 W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001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 Time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38 min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4780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Operational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354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</a:t>
                      </a:r>
                      <a:r>
                        <a:rPr lang="tr-TR" sz="3000" b="0" dirty="0">
                          <a:effectLst/>
                        </a:rPr>
                        <a:t> Forward</a:t>
                      </a:r>
                      <a:r>
                        <a:rPr lang="en-US" sz="3000" b="0" dirty="0">
                          <a:effectLst/>
                        </a:rPr>
                        <a:t>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0.45 m/sec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551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 Rotation</a:t>
                      </a:r>
                      <a:r>
                        <a:rPr lang="tr-TR" sz="3000" b="0" dirty="0">
                          <a:effectLst/>
                        </a:rPr>
                        <a:t>al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2.3 rad/sec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459008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E5382FEC-2EB8-4967-875E-188E54932856}"/>
              </a:ext>
            </a:extLst>
          </p:cNvPr>
          <p:cNvSpPr/>
          <p:nvPr/>
        </p:nvSpPr>
        <p:spPr>
          <a:xfrm>
            <a:off x="455161" y="16390495"/>
            <a:ext cx="20332012" cy="61723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TECHNICAL SPECIFICATIONS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68D0618-FD1A-4DAA-AB83-8B62F6BF5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078951"/>
              </p:ext>
            </p:extLst>
          </p:nvPr>
        </p:nvGraphicFramePr>
        <p:xfrm>
          <a:off x="455161" y="22425364"/>
          <a:ext cx="8420741" cy="2866644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of Solution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Interface : Joystick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Transfer : 2.4 GHz NRF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Video Transfer : 5.8 GHz FPV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Shooting : Push - Pull Solenoid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Motion : Brushed DC Motor with Gear Box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C3C6B944-F3CB-43F1-B5C3-6EFA0CAC21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743814"/>
              </p:ext>
            </p:extLst>
          </p:nvPr>
        </p:nvGraphicFramePr>
        <p:xfrm>
          <a:off x="428292" y="25536263"/>
          <a:ext cx="8420741" cy="383590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 &amp; Engineering Requirements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$200 budget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30+ meters  </a:t>
                      </a:r>
                      <a:r>
                        <a:rPr lang="tr-TR" sz="3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indoor</a:t>
                      </a: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en-US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Robot can hit, push or otherwise drive the ball but not grasp, scoop or otherwise carry it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Robot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should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transfer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ball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 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opponent’s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half-field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than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20 </a:t>
                      </a:r>
                      <a:r>
                        <a:rPr lang="tr-TR" sz="30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seconds</a:t>
                      </a:r>
                      <a:r>
                        <a:rPr lang="tr-TR" sz="30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167BE11-3B53-49AB-89B0-EB6BB7503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484" y="5127430"/>
            <a:ext cx="8139574" cy="8438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71B53B-BD93-4A2A-90F7-8F91053CD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834" y="12270517"/>
            <a:ext cx="5236537" cy="4406207"/>
          </a:xfrm>
          <a:prstGeom prst="rect">
            <a:avLst/>
          </a:prstGeom>
        </p:spPr>
      </p:pic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FD4F9F5-6E45-45DF-862E-7E4DA1682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435543"/>
              </p:ext>
            </p:extLst>
          </p:nvPr>
        </p:nvGraphicFramePr>
        <p:xfrm>
          <a:off x="12772103" y="22991948"/>
          <a:ext cx="7988200" cy="1036542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7988200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518271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Results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518271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5671FCCB-CA66-47CC-B947-4A077E2D3D8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320" y="0"/>
            <a:ext cx="2869330" cy="26614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9601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Turuncu Kırmızı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460</Words>
  <Application>Microsoft Office PowerPoint</Application>
  <PresentationFormat>Custom</PresentationFormat>
  <Paragraphs>127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Teması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Fato</dc:creator>
  <cp:lastModifiedBy>fatmanur arabacı</cp:lastModifiedBy>
  <cp:revision>36</cp:revision>
  <dcterms:created xsi:type="dcterms:W3CDTF">2019-05-11T10:30:39Z</dcterms:created>
  <dcterms:modified xsi:type="dcterms:W3CDTF">2019-05-12T17:59:17Z</dcterms:modified>
</cp:coreProperties>
</file>